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12000"/>
            </a:lvl1pPr>
            <a:lvl2pPr lvl="1" rtl="0" algn="ctr">
              <a:spcBef>
                <a:spcPts val="0"/>
              </a:spcBef>
              <a:buSzPct val="100000"/>
              <a:defRPr sz="12000"/>
            </a:lvl2pPr>
            <a:lvl3pPr lvl="2" rtl="0" algn="ctr">
              <a:spcBef>
                <a:spcPts val="0"/>
              </a:spcBef>
              <a:buSzPct val="100000"/>
              <a:defRPr sz="12000"/>
            </a:lvl3pPr>
            <a:lvl4pPr lvl="3" rtl="0" algn="ctr">
              <a:spcBef>
                <a:spcPts val="0"/>
              </a:spcBef>
              <a:buSzPct val="100000"/>
              <a:defRPr sz="12000"/>
            </a:lvl4pPr>
            <a:lvl5pPr lvl="4" rtl="0" algn="ctr">
              <a:spcBef>
                <a:spcPts val="0"/>
              </a:spcBef>
              <a:buSzPct val="100000"/>
              <a:defRPr sz="12000"/>
            </a:lvl5pPr>
            <a:lvl6pPr lvl="5" rtl="0" algn="ctr">
              <a:spcBef>
                <a:spcPts val="0"/>
              </a:spcBef>
              <a:buSzPct val="100000"/>
              <a:defRPr sz="12000"/>
            </a:lvl6pPr>
            <a:lvl7pPr lvl="6" rtl="0" algn="ctr">
              <a:spcBef>
                <a:spcPts val="0"/>
              </a:spcBef>
              <a:buSzPct val="100000"/>
              <a:defRPr sz="12000"/>
            </a:lvl7pPr>
            <a:lvl8pPr lvl="7" rtl="0" algn="ctr">
              <a:spcBef>
                <a:spcPts val="0"/>
              </a:spcBef>
              <a:buSzPct val="100000"/>
              <a:defRPr sz="12000"/>
            </a:lvl8pPr>
            <a:lvl9pPr lvl="8" rtl="0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600"/>
            </a:lvl1pPr>
            <a:lvl2pPr lvl="1" rtl="0" algn="ctr">
              <a:spcBef>
                <a:spcPts val="0"/>
              </a:spcBef>
              <a:buSzPct val="100000"/>
              <a:defRPr sz="3600"/>
            </a:lvl2pPr>
            <a:lvl3pPr lvl="2" rtl="0" algn="ctr">
              <a:spcBef>
                <a:spcPts val="0"/>
              </a:spcBef>
              <a:buSzPct val="100000"/>
              <a:defRPr sz="3600"/>
            </a:lvl3pPr>
            <a:lvl4pPr lvl="3" rtl="0" algn="ctr">
              <a:spcBef>
                <a:spcPts val="0"/>
              </a:spcBef>
              <a:buSzPct val="100000"/>
              <a:defRPr sz="3600"/>
            </a:lvl4pPr>
            <a:lvl5pPr lvl="4" rtl="0" algn="ctr">
              <a:spcBef>
                <a:spcPts val="0"/>
              </a:spcBef>
              <a:buSzPct val="100000"/>
              <a:defRPr sz="3600"/>
            </a:lvl5pPr>
            <a:lvl6pPr lvl="5" rtl="0" algn="ctr">
              <a:spcBef>
                <a:spcPts val="0"/>
              </a:spcBef>
              <a:buSzPct val="100000"/>
              <a:defRPr sz="3600"/>
            </a:lvl6pPr>
            <a:lvl7pPr lvl="6" rtl="0" algn="ctr">
              <a:spcBef>
                <a:spcPts val="0"/>
              </a:spcBef>
              <a:buSzPct val="100000"/>
              <a:defRPr sz="3600"/>
            </a:lvl7pPr>
            <a:lvl8pPr lvl="7" rtl="0" algn="ctr">
              <a:spcBef>
                <a:spcPts val="0"/>
              </a:spcBef>
              <a:buSzPct val="100000"/>
              <a:defRPr sz="3600"/>
            </a:lvl8pPr>
            <a:lvl9pPr lvl="8" rtl="0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png"/><Relationship Id="rId4" Type="http://schemas.openxmlformats.org/officeDocument/2006/relationships/image" Target="../media/image0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png"/><Relationship Id="rId4" Type="http://schemas.openxmlformats.org/officeDocument/2006/relationships/image" Target="../media/image0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Relationship Id="rId5" Type="http://schemas.openxmlformats.org/officeDocument/2006/relationships/image" Target="../media/image0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FA8D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0" y="381975"/>
            <a:ext cx="8520600" cy="1134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TextonBoost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By: Ben Levinsky, Joe Mogannam, Blair Bickel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FA8DC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223975" y="133075"/>
            <a:ext cx="8520600" cy="103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Results cont.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2274"/>
            <a:ext cx="8839199" cy="1668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FA8DC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215650" y="258125"/>
            <a:ext cx="8520600" cy="103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Results cont.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962" y="1225301"/>
            <a:ext cx="7041973" cy="15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975" y="3075775"/>
            <a:ext cx="7109724" cy="173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FA8DC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215650" y="258125"/>
            <a:ext cx="8520600" cy="103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Results cont.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00" y="1458700"/>
            <a:ext cx="8010525" cy="15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00" y="3311825"/>
            <a:ext cx="8010525" cy="11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FA8DC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94075"/>
            <a:ext cx="8520600" cy="108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Challenges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4800"/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233700" y="1179475"/>
            <a:ext cx="8520600" cy="396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Complete Pipeline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Introducing sift features 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Understanding code-base</a:t>
            </a:r>
          </a:p>
          <a:p>
            <a:pPr indent="-419100" lvl="1" marL="9144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3000">
                <a:solidFill>
                  <a:srgbClr val="FFFFFF"/>
                </a:solidFill>
              </a:rPr>
              <a:t>Number of clusters in data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Working with challenging datasets</a:t>
            </a:r>
          </a:p>
          <a:p>
            <a:pPr indent="-419100" lvl="1" marL="91440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3000">
                <a:solidFill>
                  <a:srgbClr val="FFFFFF"/>
                </a:solidFill>
              </a:rPr>
              <a:t>Reducing noise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FA8DC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94075"/>
            <a:ext cx="8520600" cy="109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Knowledge Gained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79950" y="1189375"/>
            <a:ext cx="8520600" cy="351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Dense sift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Boosting in a real world context</a:t>
            </a:r>
          </a:p>
          <a:p>
            <a:pPr indent="-419100" lvl="0" marL="45720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Importance of dataset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FA8DC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94075"/>
            <a:ext cx="8520600" cy="109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Future Improvements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79950" y="1189375"/>
            <a:ext cx="8520600" cy="3516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3000">
                <a:solidFill>
                  <a:srgbClr val="FFFFFF"/>
                </a:solidFill>
              </a:rPr>
              <a:t>Number of Clusters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FA8DC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225800" y="0"/>
            <a:ext cx="8520600" cy="984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What is TextonBoost?</a:t>
            </a:r>
          </a:p>
        </p:txBody>
      </p:sp>
      <p:pic>
        <p:nvPicPr>
          <p:cNvPr descr="textonboostimg.png"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224" y="1192699"/>
            <a:ext cx="5563125" cy="311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FA8DC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453400" y="166700"/>
            <a:ext cx="8520600" cy="1096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457200" lvl="0" marL="1828800" algn="l"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311700" y="1433700"/>
            <a:ext cx="8520600" cy="1275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en" sz="1800">
                <a:solidFill>
                  <a:srgbClr val="F3F3F3"/>
                </a:solidFill>
              </a:rPr>
              <a:t>Attempt to segment images into various classes</a:t>
            </a:r>
          </a:p>
          <a:p>
            <a:pPr indent="-342900" lvl="0" marL="457200" rtl="0" algn="l">
              <a:spcBef>
                <a:spcPts val="0"/>
              </a:spcBef>
              <a:buClr>
                <a:srgbClr val="F3F3F3"/>
              </a:buClr>
              <a:buSzPct val="100000"/>
              <a:buChar char="●"/>
            </a:pPr>
            <a:r>
              <a:rPr lang="en" sz="1800">
                <a:solidFill>
                  <a:srgbClr val="F3F3F3"/>
                </a:solidFill>
              </a:rPr>
              <a:t>Classification and feature selection is achieved using boosting to give an efficient classifier which can be applied to a large number of classes.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descr="2012-10-16_07_41_47_TM_V.bmp"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112" y="2578000"/>
            <a:ext cx="5801785" cy="212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FA8DC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80625"/>
            <a:ext cx="8520600" cy="338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194725" y="87725"/>
            <a:ext cx="8520600" cy="98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Data Sets</a:t>
            </a:r>
          </a:p>
        </p:txBody>
      </p:sp>
      <p:pic>
        <p:nvPicPr>
          <p:cNvPr descr="Screen Shot 2016-12-13 at 6.45.37 PM.png"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25" y="941500"/>
            <a:ext cx="5167975" cy="2951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6-12-13 at 6.44.31 PM.png"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225" y="3001025"/>
            <a:ext cx="5544774" cy="207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FA8DC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180625"/>
            <a:ext cx="8520600" cy="338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2" name="Shape 82"/>
          <p:cNvSpPr txBox="1"/>
          <p:nvPr>
            <p:ph type="title"/>
          </p:nvPr>
        </p:nvSpPr>
        <p:spPr>
          <a:xfrm>
            <a:off x="194725" y="87725"/>
            <a:ext cx="8520600" cy="98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Ground Truth </a:t>
            </a:r>
          </a:p>
        </p:txBody>
      </p:sp>
      <p:pic>
        <p:nvPicPr>
          <p:cNvPr id="83" name="Shape 83"/>
          <p:cNvPicPr preferRelativeResize="0"/>
          <p:nvPr/>
        </p:nvPicPr>
        <p:blipFill rotWithShape="1">
          <a:blip r:embed="rId3">
            <a:alphaModFix/>
          </a:blip>
          <a:srcRect b="4150" l="0" r="0" t="0"/>
          <a:stretch/>
        </p:blipFill>
        <p:spPr>
          <a:xfrm>
            <a:off x="1809750" y="987824"/>
            <a:ext cx="5524500" cy="386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FA8DC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80625"/>
            <a:ext cx="8520600" cy="338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For each pixel in an image: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Texture-Layout features are calculated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A boosting classifier gives the probability of the pixel belonging to each class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The model combines the boosting output with shape, location, color and edge information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Pixel receives final label</a:t>
            </a:r>
          </a:p>
          <a:p>
            <a:pPr indent="-2286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AutoNum type="arabicPeriod"/>
            </a:pPr>
            <a:r>
              <a:rPr lang="en">
                <a:solidFill>
                  <a:srgbClr val="FFFFFF"/>
                </a:solidFill>
              </a:rPr>
              <a:t>Image receives final label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" name="Shape 89"/>
          <p:cNvSpPr txBox="1"/>
          <p:nvPr>
            <p:ph type="title"/>
          </p:nvPr>
        </p:nvSpPr>
        <p:spPr>
          <a:xfrm>
            <a:off x="194725" y="87725"/>
            <a:ext cx="8520600" cy="98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Approach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FA8DC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idx="1" type="body"/>
          </p:nvPr>
        </p:nvSpPr>
        <p:spPr>
          <a:xfrm>
            <a:off x="311700" y="858725"/>
            <a:ext cx="8520600" cy="371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Input Images: cropped images to only include a small portion of the lot, so the sizes of the spots would stay consistent 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AutoNum type="arabicPeriod"/>
            </a:pPr>
            <a:r>
              <a:rPr lang="en">
                <a:solidFill>
                  <a:schemeClr val="dk1"/>
                </a:solidFill>
              </a:rPr>
              <a:t>Ground Truth Images: instead of every pixel being associated with a class, our GT images used approximate rectangles around cars so this cause further issues with accuracy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5" name="Shape 95"/>
          <p:cNvSpPr txBox="1"/>
          <p:nvPr>
            <p:ph type="title"/>
          </p:nvPr>
        </p:nvSpPr>
        <p:spPr>
          <a:xfrm>
            <a:off x="194725" y="87725"/>
            <a:ext cx="8520600" cy="77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Approach cont.</a:t>
            </a:r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b="20179" l="7965" r="6012" t="19437"/>
          <a:stretch/>
        </p:blipFill>
        <p:spPr>
          <a:xfrm>
            <a:off x="3657125" y="3855200"/>
            <a:ext cx="4957099" cy="12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b="0" l="3678" r="39296" t="10297"/>
          <a:stretch/>
        </p:blipFill>
        <p:spPr>
          <a:xfrm>
            <a:off x="0" y="2947399"/>
            <a:ext cx="3335075" cy="219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5">
            <a:alphaModFix/>
          </a:blip>
          <a:srcRect b="18496" l="6693" r="5694" t="24504"/>
          <a:stretch/>
        </p:blipFill>
        <p:spPr>
          <a:xfrm>
            <a:off x="3657125" y="2569300"/>
            <a:ext cx="4957099" cy="121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FA8DC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114925" y="236700"/>
            <a:ext cx="8520600" cy="804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457200" lvl="0" marL="914400">
              <a:spcBef>
                <a:spcPts val="0"/>
              </a:spcBef>
              <a:buNone/>
            </a:pPr>
            <a:r>
              <a:rPr lang="en" sz="4800"/>
              <a:t>Augmenting the Code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319525"/>
            <a:ext cx="8520600" cy="324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</a:rPr>
              <a:t>Original Code: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Filter bank w/ 3 gaussians, 4 LoG’s, 4 first order derivatives of gaussians, 24 classes</a:t>
            </a:r>
          </a:p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rgbClr val="FFFFFF"/>
                </a:solidFill>
              </a:rPr>
              <a:t>Our Code: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Augment filter bank with SIFT to add dense sift (assumes every pixel is an interest point)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Changed algorithm to account for grayscale images </a:t>
            </a:r>
          </a:p>
          <a:p>
            <a:pPr indent="-228600" lvl="0" marL="457200">
              <a:spcBef>
                <a:spcPts val="0"/>
              </a:spcBef>
              <a:buClr>
                <a:srgbClr val="FFFFFF"/>
              </a:buClr>
              <a:buChar char="●"/>
            </a:pPr>
            <a:r>
              <a:rPr lang="en">
                <a:solidFill>
                  <a:srgbClr val="FFFFFF"/>
                </a:solidFill>
              </a:rPr>
              <a:t>Use total of 3 classes: void, car, unoccupied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FA8DC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223975" y="133075"/>
            <a:ext cx="8520600" cy="1036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Results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088025"/>
            <a:ext cx="8520600" cy="348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400">
                <a:solidFill>
                  <a:srgbClr val="FFFFFF"/>
                </a:solidFill>
              </a:rPr>
              <a:t>Using default parameters bore most accurate result</a:t>
            </a:r>
            <a:r>
              <a:rPr lang="en" sz="2400">
                <a:solidFill>
                  <a:srgbClr val="FFFFFF"/>
                </a:solidFill>
              </a:rPr>
              <a:t>s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400">
                <a:solidFill>
                  <a:srgbClr val="FFFFFF"/>
                </a:solidFill>
              </a:rPr>
              <a:t>PKLot dataset had higher accuracy than UIUC dataset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75" y="2555925"/>
            <a:ext cx="8839199" cy="1925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